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14"/>
  </p:notesMasterIdLst>
  <p:sldIdLst>
    <p:sldId id="256" r:id="rId2"/>
    <p:sldId id="276" r:id="rId3"/>
    <p:sldId id="278" r:id="rId4"/>
    <p:sldId id="279" r:id="rId5"/>
    <p:sldId id="280" r:id="rId6"/>
    <p:sldId id="281" r:id="rId7"/>
    <p:sldId id="282" r:id="rId8"/>
    <p:sldId id="283" r:id="rId9"/>
    <p:sldId id="285" r:id="rId10"/>
    <p:sldId id="286" r:id="rId11"/>
    <p:sldId id="275" r:id="rId12"/>
    <p:sldId id="284" r:id="rId13"/>
  </p:sldIdLst>
  <p:sldSz cx="12192000" cy="6858000"/>
  <p:notesSz cx="6858000" cy="9144000"/>
  <p:embeddedFontLst>
    <p:embeddedFont>
      <p:font typeface="Garamond" pitchFamily="18" charset="0"/>
      <p:regular r:id="rId15"/>
      <p:bold r:id="rId16"/>
      <p:italic r:id="rId17"/>
    </p:embeddedFont>
    <p:embeddedFont>
      <p:font typeface="Calibri" pitchFamily="34" charset="0"/>
      <p:regular r:id="rId18"/>
      <p:bold r:id="rId19"/>
      <p:italic r:id="rId20"/>
      <p:boldItalic r:id="rId2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2" roundtripDataSignature="AMtx7mjneGyhY9sax479d5sMphTjAtwd0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638" autoAdjust="0"/>
  </p:normalViewPr>
  <p:slideViewPr>
    <p:cSldViewPr snapToGrid="0" snapToObjects="1">
      <p:cViewPr varScale="1">
        <p:scale>
          <a:sx n="63" d="100"/>
          <a:sy n="63" d="100"/>
        </p:scale>
        <p:origin x="-126" y="-3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customschemas.google.com/relationships/presentationmetadata" Target="meta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0449449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1" name="Google Shape;161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0" name="Google Shape;340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1" name="Google Shape;341;p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11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48" name="Google Shape;348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9" name="Google Shape;349;p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12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Picture with Caption">
  <p:cSld name="Picture with Caption">
    <p:bg>
      <p:bgPr>
        <a:solidFill>
          <a:schemeClr val="lt1"/>
        </a:solidFill>
        <a:effectLst/>
      </p:bgPr>
    </p:bg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3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8" name="Google Shape;18;p23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9" name="Google Shape;19;p23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0" name="Google Shape;20;p23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1" name="Google Shape;21;p23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2" name="Google Shape;22;p23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23" name="Google Shape;23;p23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23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5" name="Google Shape;25;p2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27" name="Google Shape;27;p23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68183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with Image and Author Name">
  <p:cSld name="Quote with Image and Author Name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2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68" name="Google Shape;68;p28"/>
          <p:cNvSpPr>
            <a:spLocks noGrp="1"/>
          </p:cNvSpPr>
          <p:nvPr>
            <p:ph type="pic" idx="2"/>
          </p:nvPr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360000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69" name="Google Shape;69;p28"/>
          <p:cNvSpPr/>
          <p:nvPr/>
        </p:nvSpPr>
        <p:spPr>
          <a:xfrm>
            <a:off x="3720000" y="359999"/>
            <a:ext cx="4752000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0" name="Google Shape;70;p28"/>
          <p:cNvSpPr/>
          <p:nvPr/>
        </p:nvSpPr>
        <p:spPr>
          <a:xfrm>
            <a:off x="4080000" y="711624"/>
            <a:ext cx="4032000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1" name="Google Shape;71;p28"/>
          <p:cNvSpPr/>
          <p:nvPr/>
        </p:nvSpPr>
        <p:spPr>
          <a:xfrm flipH="1">
            <a:off x="11475311" y="360000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2" name="Google Shape;72;p28"/>
          <p:cNvSpPr/>
          <p:nvPr/>
        </p:nvSpPr>
        <p:spPr>
          <a:xfrm>
            <a:off x="5735688" y="577800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3" name="Google Shape;73;p28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35055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Garamond"/>
              <a:buNone/>
              <a:defRPr sz="40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8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75" name="Google Shape;75;p2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bg>
      <p:bgPr>
        <a:solidFill>
          <a:schemeClr val="lt1"/>
        </a:solidFill>
        <a:effectLst/>
      </p:bgPr>
    </p:bg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9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F2F2F2"/>
          </a:solidFill>
          <a:ln w="9525" cap="flat" cmpd="sng">
            <a:solidFill>
              <a:srgbClr val="BFBFB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79" name="Google Shape;79;p29"/>
          <p:cNvSpPr/>
          <p:nvPr/>
        </p:nvSpPr>
        <p:spPr>
          <a:xfrm>
            <a:off x="7538301" y="359999"/>
            <a:ext cx="4294899" cy="6138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0" name="Google Shape;80;p29"/>
          <p:cNvSpPr/>
          <p:nvPr/>
        </p:nvSpPr>
        <p:spPr>
          <a:xfrm>
            <a:off x="7180411" y="711624"/>
            <a:ext cx="4294899" cy="5382000"/>
          </a:xfrm>
          <a:prstGeom prst="rect">
            <a:avLst/>
          </a:prstGeom>
          <a:noFill/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1" name="Google Shape;81;p29"/>
          <p:cNvSpPr/>
          <p:nvPr/>
        </p:nvSpPr>
        <p:spPr>
          <a:xfrm flipH="1">
            <a:off x="7538301" y="724153"/>
            <a:ext cx="357889" cy="357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2" name="Google Shape;82;p29"/>
          <p:cNvSpPr/>
          <p:nvPr/>
        </p:nvSpPr>
        <p:spPr>
          <a:xfrm flipH="1">
            <a:off x="7538301" y="5739959"/>
            <a:ext cx="357889" cy="3578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83" name="Google Shape;83;p29"/>
          <p:cNvSpPr txBox="1">
            <a:spLocks noGrp="1"/>
          </p:cNvSpPr>
          <p:nvPr>
            <p:ph type="ctrTitle"/>
          </p:nvPr>
        </p:nvSpPr>
        <p:spPr>
          <a:xfrm>
            <a:off x="7871790" y="2042319"/>
            <a:ext cx="3168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Garamond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29"/>
          <p:cNvSpPr txBox="1">
            <a:spLocks noGrp="1"/>
          </p:cNvSpPr>
          <p:nvPr>
            <p:ph type="subTitle" idx="1"/>
          </p:nvPr>
        </p:nvSpPr>
        <p:spPr>
          <a:xfrm>
            <a:off x="787179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2000" i="0"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85" name="Google Shape;85;p2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87" name="Google Shape;87;p29"/>
          <p:cNvSpPr/>
          <p:nvPr/>
        </p:nvSpPr>
        <p:spPr>
          <a:xfrm>
            <a:off x="6817676" y="4469671"/>
            <a:ext cx="720624" cy="2028329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30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i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30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93" name="Google Shape;93;p30"/>
          <p:cNvSpPr/>
          <p:nvPr/>
        </p:nvSpPr>
        <p:spPr>
          <a:xfrm>
            <a:off x="4386000" y="0"/>
            <a:ext cx="3420000" cy="72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4" name="Google Shape;94;p30"/>
          <p:cNvSpPr/>
          <p:nvPr/>
        </p:nvSpPr>
        <p:spPr>
          <a:xfrm flipH="1">
            <a:off x="4026000" y="359999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5" name="Google Shape;95;p30"/>
          <p:cNvSpPr/>
          <p:nvPr/>
        </p:nvSpPr>
        <p:spPr>
          <a:xfrm flipH="1">
            <a:off x="7806000" y="359999"/>
            <a:ext cx="360000" cy="3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96" name="Google Shape;96;p30"/>
          <p:cNvSpPr/>
          <p:nvPr/>
        </p:nvSpPr>
        <p:spPr>
          <a:xfrm>
            <a:off x="4386000" y="6498000"/>
            <a:ext cx="3420000" cy="36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31"/>
          <p:cNvSpPr txBox="1">
            <a:spLocks noGrp="1"/>
          </p:cNvSpPr>
          <p:nvPr>
            <p:ph type="title"/>
          </p:nvPr>
        </p:nvSpPr>
        <p:spPr>
          <a:xfrm>
            <a:off x="831850" y="9858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6000"/>
              <a:buFont typeface="Garamond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body" idx="1"/>
          </p:nvPr>
        </p:nvSpPr>
        <p:spPr>
          <a:xfrm>
            <a:off x="831850" y="40052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192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31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31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02" name="Google Shape;102;p31"/>
          <p:cNvSpPr/>
          <p:nvPr/>
        </p:nvSpPr>
        <p:spPr>
          <a:xfrm>
            <a:off x="5735687" y="5778000"/>
            <a:ext cx="720625" cy="1080000"/>
          </a:xfrm>
          <a:prstGeom prst="rect">
            <a:avLst/>
          </a:prstGeom>
          <a:solidFill>
            <a:srgbClr val="422E2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03" name="Google Shape;103;p31"/>
          <p:cNvSpPr/>
          <p:nvPr/>
        </p:nvSpPr>
        <p:spPr>
          <a:xfrm>
            <a:off x="5735688" y="0"/>
            <a:ext cx="720624" cy="1080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7" name="Google Shape;107;p3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8" name="Google Shape;108;p3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33"/>
          <p:cNvSpPr txBox="1">
            <a:spLocks noGrp="1"/>
          </p:cNvSpPr>
          <p:nvPr>
            <p:ph type="body" idx="1"/>
          </p:nvPr>
        </p:nvSpPr>
        <p:spPr>
          <a:xfrm>
            <a:off x="839788" y="1737873"/>
            <a:ext cx="5157787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2" name="Google Shape;112;p3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33"/>
          <p:cNvSpPr txBox="1">
            <a:spLocks noGrp="1"/>
          </p:cNvSpPr>
          <p:nvPr>
            <p:ph type="body" idx="3"/>
          </p:nvPr>
        </p:nvSpPr>
        <p:spPr>
          <a:xfrm>
            <a:off x="6172200" y="1737873"/>
            <a:ext cx="5183188" cy="7672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92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14" name="Google Shape;114;p3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Char char="°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33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33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17" name="Google Shape;117;p33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Top Light">
  <p:cSld name="Title Only Top Light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34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0" name="Google Shape;120;p34"/>
          <p:cNvSpPr/>
          <p:nvPr/>
        </p:nvSpPr>
        <p:spPr>
          <a:xfrm>
            <a:off x="4065847" y="0"/>
            <a:ext cx="4060307" cy="1836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1" name="Google Shape;121;p34"/>
          <p:cNvSpPr/>
          <p:nvPr/>
        </p:nvSpPr>
        <p:spPr>
          <a:xfrm>
            <a:off x="4250406" y="5778000"/>
            <a:ext cx="3691188" cy="1080000"/>
          </a:xfrm>
          <a:prstGeom prst="rect">
            <a:avLst/>
          </a:prstGeom>
          <a:solidFill>
            <a:srgbClr val="494141">
              <a:alpha val="89803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2" name="Google Shape;122;p34"/>
          <p:cNvSpPr txBox="1">
            <a:spLocks noGrp="1"/>
          </p:cNvSpPr>
          <p:nvPr>
            <p:ph type="title"/>
          </p:nvPr>
        </p:nvSpPr>
        <p:spPr>
          <a:xfrm>
            <a:off x="4104860" y="360000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34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4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25" name="Google Shape;125;p34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Right Light">
  <p:cSld name="Title Only Right Light">
    <p:bg>
      <p:bgPr>
        <a:solidFill>
          <a:schemeClr val="accent1"/>
        </a:solid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3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8" name="Google Shape;128;p35"/>
          <p:cNvSpPr/>
          <p:nvPr/>
        </p:nvSpPr>
        <p:spPr>
          <a:xfrm>
            <a:off x="0" y="2385000"/>
            <a:ext cx="36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29" name="Google Shape;129;p35"/>
          <p:cNvSpPr txBox="1">
            <a:spLocks noGrp="1"/>
          </p:cNvSpPr>
          <p:nvPr>
            <p:ph type="title"/>
          </p:nvPr>
        </p:nvSpPr>
        <p:spPr>
          <a:xfrm>
            <a:off x="7108590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B6B4D"/>
              </a:buClr>
              <a:buSzPts val="4400"/>
              <a:buFont typeface="Garamond"/>
              <a:buNone/>
              <a:defRPr i="0">
                <a:solidFill>
                  <a:srgbClr val="7B6B4D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3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3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32" name="Google Shape;132;p35"/>
          <p:cNvSpPr/>
          <p:nvPr/>
        </p:nvSpPr>
        <p:spPr>
          <a:xfrm>
            <a:off x="11471998" y="2385000"/>
            <a:ext cx="720001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3" name="Google Shape;133;p35"/>
          <p:cNvSpPr/>
          <p:nvPr/>
        </p:nvSpPr>
        <p:spPr>
          <a:xfrm rot="5400000" flipH="1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accent4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4" name="Google Shape;134;p35"/>
          <p:cNvSpPr/>
          <p:nvPr/>
        </p:nvSpPr>
        <p:spPr>
          <a:xfrm flipH="1">
            <a:off x="11125201" y="720000"/>
            <a:ext cx="360000" cy="360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Only Left Dark">
  <p:cSld name="Title Only Left Dark">
    <p:bg>
      <p:bgPr>
        <a:solidFill>
          <a:schemeClr val="lt1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7" name="Google Shape;137;p36"/>
          <p:cNvSpPr/>
          <p:nvPr/>
        </p:nvSpPr>
        <p:spPr>
          <a:xfrm>
            <a:off x="0" y="2385000"/>
            <a:ext cx="72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38" name="Google Shape;138;p36"/>
          <p:cNvSpPr txBox="1">
            <a:spLocks noGrp="1"/>
          </p:cNvSpPr>
          <p:nvPr>
            <p:ph type="title"/>
          </p:nvPr>
        </p:nvSpPr>
        <p:spPr>
          <a:xfrm>
            <a:off x="1003851" y="2453081"/>
            <a:ext cx="4015409" cy="13306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Garamond"/>
              <a:buNone/>
              <a:defRPr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36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36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41" name="Google Shape;141;p36"/>
          <p:cNvSpPr/>
          <p:nvPr/>
        </p:nvSpPr>
        <p:spPr>
          <a:xfrm>
            <a:off x="11112000" y="2385000"/>
            <a:ext cx="1080000" cy="2088000"/>
          </a:xfrm>
          <a:prstGeom prst="rect">
            <a:avLst/>
          </a:prstGeom>
          <a:solidFill>
            <a:schemeClr val="accent3">
              <a:alpha val="89803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2" name="Google Shape;142;p36"/>
          <p:cNvSpPr/>
          <p:nvPr/>
        </p:nvSpPr>
        <p:spPr>
          <a:xfrm rot="-5400000">
            <a:off x="3387001" y="-1960199"/>
            <a:ext cx="5418000" cy="10778400"/>
          </a:xfrm>
          <a:custGeom>
            <a:avLst/>
            <a:gdLst/>
            <a:ahLst/>
            <a:cxnLst/>
            <a:rect l="l" t="t" r="r" b="b"/>
            <a:pathLst>
              <a:path w="10767616" h="5418000" extrusionOk="0">
                <a:moveTo>
                  <a:pt x="7861969" y="0"/>
                </a:moveTo>
                <a:lnTo>
                  <a:pt x="10767616" y="0"/>
                </a:lnTo>
                <a:lnTo>
                  <a:pt x="10767616" y="5418000"/>
                </a:lnTo>
                <a:lnTo>
                  <a:pt x="0" y="5418000"/>
                </a:lnTo>
                <a:lnTo>
                  <a:pt x="0" y="0"/>
                </a:lnTo>
                <a:lnTo>
                  <a:pt x="292126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3" name="Google Shape;143;p36"/>
          <p:cNvSpPr/>
          <p:nvPr/>
        </p:nvSpPr>
        <p:spPr>
          <a:xfrm flipH="1">
            <a:off x="706800" y="5778001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" type="blank">
  <p:cSld name="BLANK"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37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46" name="Google Shape;146;p37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37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Blank with Border">
  <p:cSld name="Blank with Border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38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50" name="Google Shape;150;p38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38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2" name="Google Shape;152;p38"/>
          <p:cNvSpPr/>
          <p:nvPr/>
        </p:nvSpPr>
        <p:spPr>
          <a:xfrm>
            <a:off x="720000" y="720000"/>
            <a:ext cx="10753200" cy="5382000"/>
          </a:xfrm>
          <a:prstGeom prst="rect">
            <a:avLst/>
          </a:prstGeom>
          <a:noFill/>
          <a:ln w="12700" cap="flat" cmpd="sng">
            <a:solidFill>
              <a:schemeClr val="accent3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39"/>
          <p:cNvSpPr txBox="1">
            <a:spLocks noGrp="1"/>
          </p:cNvSpPr>
          <p:nvPr>
            <p:ph type="title"/>
          </p:nvPr>
        </p:nvSpPr>
        <p:spPr>
          <a:xfrm>
            <a:off x="839788" y="987424"/>
            <a:ext cx="3932237" cy="106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200"/>
              <a:buFont typeface="Garamond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9116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560"/>
              <a:buChar char="°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6" name="Google Shape;156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8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7" name="Google Shape;157;p39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39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and Content with Image">
  <p:cSld name="Title and Content with Image">
    <p:bg>
      <p:bgPr>
        <a:solidFill>
          <a:schemeClr val="lt1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25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rgbClr val="475757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0" name="Google Shape;40;p25"/>
          <p:cNvSpPr/>
          <p:nvPr/>
        </p:nvSpPr>
        <p:spPr>
          <a:xfrm>
            <a:off x="1080000" y="0"/>
            <a:ext cx="2520000" cy="2304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1" name="Google Shape;41;p25"/>
          <p:cNvSpPr/>
          <p:nvPr/>
        </p:nvSpPr>
        <p:spPr>
          <a:xfrm>
            <a:off x="1080000" y="5760000"/>
            <a:ext cx="2520000" cy="1098000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2" name="Google Shape;42;p25"/>
          <p:cNvSpPr txBox="1">
            <a:spLocks noGrp="1"/>
          </p:cNvSpPr>
          <p:nvPr>
            <p:ph type="title"/>
          </p:nvPr>
        </p:nvSpPr>
        <p:spPr>
          <a:xfrm>
            <a:off x="1172817" y="21369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i="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45" name="Google Shape;45;p25"/>
          <p:cNvSpPr>
            <a:spLocks noGrp="1"/>
          </p:cNvSpPr>
          <p:nvPr>
            <p:ph type="pic" idx="2"/>
          </p:nvPr>
        </p:nvSpPr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440"/>
              <a:buFont typeface="Garamond"/>
              <a:buNone/>
              <a:defRPr sz="1800" b="0" i="1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46" name="Google Shape;46;p25"/>
          <p:cNvSpPr txBox="1">
            <a:spLocks noGrp="1"/>
          </p:cNvSpPr>
          <p:nvPr>
            <p:ph type="body" idx="1"/>
          </p:nvPr>
        </p:nvSpPr>
        <p:spPr>
          <a:xfrm>
            <a:off x="4373563" y="2674144"/>
            <a:ext cx="6529387" cy="15097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880"/>
              <a:buNone/>
              <a:defRPr sz="36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7" name="Google Shape;47;p25"/>
          <p:cNvSpPr/>
          <p:nvPr/>
        </p:nvSpPr>
        <p:spPr>
          <a:xfrm flipH="1">
            <a:off x="10768500" y="5395300"/>
            <a:ext cx="360000" cy="3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48" name="Google Shape;48;p25"/>
          <p:cNvSpPr/>
          <p:nvPr/>
        </p:nvSpPr>
        <p:spPr>
          <a:xfrm>
            <a:off x="704386" y="713698"/>
            <a:ext cx="10767616" cy="5418000"/>
          </a:xfrm>
          <a:custGeom>
            <a:avLst/>
            <a:gdLst/>
            <a:ahLst/>
            <a:cxnLst/>
            <a:rect l="l" t="t" r="r" b="b"/>
            <a:pathLst>
              <a:path w="10783231" h="5418000" extrusionOk="0">
                <a:moveTo>
                  <a:pt x="3148264" y="0"/>
                </a:moveTo>
                <a:lnTo>
                  <a:pt x="10783231" y="0"/>
                </a:lnTo>
                <a:lnTo>
                  <a:pt x="10783231" y="5418000"/>
                </a:lnTo>
                <a:lnTo>
                  <a:pt x="0" y="5418000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lt1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  <p:extLst>
      <p:ext uri="{BB962C8B-B14F-4D97-AF65-F5344CB8AC3E}">
        <p14:creationId xmlns:p14="http://schemas.microsoft.com/office/powerpoint/2010/main" val="38372772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24733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2"/>
          <p:cNvSpPr/>
          <p:nvPr/>
        </p:nvSpPr>
        <p:spPr>
          <a:xfrm>
            <a:off x="360000" y="360000"/>
            <a:ext cx="11473200" cy="613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  <p:sp>
        <p:nvSpPr>
          <p:cNvPr id="11" name="Google Shape;11;p22"/>
          <p:cNvSpPr txBox="1">
            <a:spLocks noGrp="1"/>
          </p:cNvSpPr>
          <p:nvPr>
            <p:ph type="title"/>
          </p:nvPr>
        </p:nvSpPr>
        <p:spPr>
          <a:xfrm>
            <a:off x="838200" y="894522"/>
            <a:ext cx="10515600" cy="7961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4400"/>
              <a:buFont typeface="Garamond"/>
              <a:buNone/>
              <a:defRPr sz="4400" b="0" i="0" u="none" strike="noStrike" cap="none">
                <a:solidFill>
                  <a:schemeClr val="accent3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1378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40"/>
              <a:buFont typeface="Garamond"/>
              <a:buChar char="°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914400" marR="0" lvl="1" indent="-330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1371600" marR="0" lvl="2" indent="-3175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1828800" marR="0" lvl="3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2286000" marR="0" lvl="4" indent="-3048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3" name="Google Shape;13;p22"/>
          <p:cNvSpPr txBox="1">
            <a:spLocks noGrp="1"/>
          </p:cNvSpPr>
          <p:nvPr>
            <p:ph type="ftr" idx="11"/>
          </p:nvPr>
        </p:nvSpPr>
        <p:spPr>
          <a:xfrm>
            <a:off x="390378" y="6236849"/>
            <a:ext cx="41148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1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endParaRPr/>
          </a:p>
        </p:txBody>
      </p:sp>
      <p:sp>
        <p:nvSpPr>
          <p:cNvPr id="14" name="Google Shape;14;p22"/>
          <p:cNvSpPr txBox="1">
            <a:spLocks noGrp="1"/>
          </p:cNvSpPr>
          <p:nvPr>
            <p:ph type="sldNum" idx="12"/>
          </p:nvPr>
        </p:nvSpPr>
        <p:spPr>
          <a:xfrm>
            <a:off x="8968408" y="6236849"/>
            <a:ext cx="2743200" cy="150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Garamond"/>
                <a:ea typeface="Garamond"/>
                <a:cs typeface="Garamond"/>
                <a:sym typeface="Garamond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IN"/>
              <a:t>‹#›</a:t>
            </a:fld>
            <a:endParaRPr/>
          </a:p>
        </p:txBody>
      </p:sp>
      <p:sp>
        <p:nvSpPr>
          <p:cNvPr id="15" name="Google Shape;15;p22"/>
          <p:cNvSpPr/>
          <p:nvPr/>
        </p:nvSpPr>
        <p:spPr>
          <a:xfrm>
            <a:off x="720000" y="720000"/>
            <a:ext cx="10753200" cy="5382000"/>
          </a:xfrm>
          <a:custGeom>
            <a:avLst/>
            <a:gdLst/>
            <a:ahLst/>
            <a:cxnLst/>
            <a:rect l="l" t="t" r="r" b="b"/>
            <a:pathLst>
              <a:path w="10753200" h="5382000" extrusionOk="0">
                <a:moveTo>
                  <a:pt x="7806000" y="0"/>
                </a:moveTo>
                <a:lnTo>
                  <a:pt x="10753200" y="0"/>
                </a:lnTo>
                <a:lnTo>
                  <a:pt x="10753200" y="5382000"/>
                </a:lnTo>
                <a:lnTo>
                  <a:pt x="0" y="5382000"/>
                </a:lnTo>
                <a:lnTo>
                  <a:pt x="0" y="0"/>
                </a:lnTo>
                <a:lnTo>
                  <a:pt x="2946000" y="0"/>
                </a:lnTo>
              </a:path>
            </a:pathLst>
          </a:custGeom>
          <a:noFill/>
          <a:ln w="12700" cap="flat" cmpd="sng">
            <a:solidFill>
              <a:schemeClr val="accent3"/>
            </a:solidFill>
            <a:prstDash val="solid"/>
            <a:miter lim="800000"/>
            <a:headEnd type="diamond" w="med" len="med"/>
            <a:tailEnd type="diamond" w="med" len="med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Garamond"/>
              <a:ea typeface="Garamond"/>
              <a:cs typeface="Garamond"/>
              <a:sym typeface="Garamon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  <p:sldLayoutId id="2147483661" r:id="rId9"/>
    <p:sldLayoutId id="2147483662" r:id="rId10"/>
    <p:sldLayoutId id="2147483663" r:id="rId11"/>
    <p:sldLayoutId id="2147483664" r:id="rId12"/>
    <p:sldLayoutId id="2147483665" r:id="rId13"/>
    <p:sldLayoutId id="2147483666" r:id="rId1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6" Type="http://schemas.openxmlformats.org/officeDocument/2006/relationships/hyperlink" Target="https://www.medicalnewstoday.com/articles/320565" TargetMode="External"/><Relationship Id="rId5" Type="http://schemas.openxmlformats.org/officeDocument/2006/relationships/hyperlink" Target="https://www.webmd.com/heart/picture-of-the-heart#1" TargetMode="External"/><Relationship Id="rId4" Type="http://schemas.openxmlformats.org/officeDocument/2006/relationships/hyperlink" Target="https://www.physio-pedia.com/index.php?title=Anatomy_of_the_Human_Heart&amp;oldid=24535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"/>
          <p:cNvSpPr txBox="1">
            <a:spLocks noGrp="1"/>
          </p:cNvSpPr>
          <p:nvPr>
            <p:ph type="ctrTitle"/>
          </p:nvPr>
        </p:nvSpPr>
        <p:spPr>
          <a:xfrm>
            <a:off x="7633252" y="1904104"/>
            <a:ext cx="3838748" cy="15241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r>
              <a:rPr lang="en-US" dirty="0" smtClean="0"/>
              <a:t>The Human Heart</a:t>
            </a:r>
            <a:endParaRPr lang="en-US" dirty="0"/>
          </a:p>
        </p:txBody>
      </p:sp>
      <p:sp>
        <p:nvSpPr>
          <p:cNvPr id="165" name="Google Shape;165;p1"/>
          <p:cNvSpPr txBox="1">
            <a:spLocks noGrp="1"/>
          </p:cNvSpPr>
          <p:nvPr>
            <p:ph type="subTitle" idx="1"/>
          </p:nvPr>
        </p:nvSpPr>
        <p:spPr>
          <a:xfrm>
            <a:off x="7633252" y="4110636"/>
            <a:ext cx="3838748" cy="1787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Name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Course Title</a:t>
            </a:r>
            <a:r>
              <a:rPr lang="en-IN" dirty="0" smtClean="0"/>
              <a:t>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 smtClean="0"/>
              <a:t>Thursday, 10 December 2020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 </a:t>
            </a:r>
            <a:r>
              <a:rPr lang="en-IN" dirty="0" smtClean="0"/>
              <a:t>Instructor:</a:t>
            </a:r>
            <a:endParaRPr dirty="0"/>
          </a:p>
          <a:p>
            <a:pPr marL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dirty="0"/>
          </a:p>
        </p:txBody>
      </p:sp>
      <p:pic>
        <p:nvPicPr>
          <p:cNvPr id="3" name="Picture 2" descr="D:\online\.job george\invoice 6\George 107_10 slide_1000\hear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448" y="498304"/>
            <a:ext cx="6238909" cy="5635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571500"/>
            <a:ext cx="2279373" cy="1272208"/>
          </a:xfrm>
        </p:spPr>
        <p:txBody>
          <a:bodyPr/>
          <a:lstStyle/>
          <a:p>
            <a:r>
              <a:rPr lang="en-US" dirty="0"/>
              <a:t>Heart Location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914400"/>
            <a:ext cx="6529387" cy="4996357"/>
          </a:xfrm>
        </p:spPr>
        <p:txBody>
          <a:bodyPr>
            <a:normAutofit fontScale="92500" lnSpcReduction="10000"/>
          </a:bodyPr>
          <a:lstStyle/>
          <a:p>
            <a:pPr algn="l">
              <a:buFont typeface="Wingdings" panose="05000000000000000000" pitchFamily="2" charset="2"/>
              <a:buChar char="v"/>
            </a:pPr>
            <a:r>
              <a:rPr lang="en-AU" dirty="0" smtClean="0"/>
              <a:t>According to </a:t>
            </a:r>
            <a:r>
              <a:rPr lang="en-US" i="1" dirty="0"/>
              <a:t>Anatomy of the </a:t>
            </a:r>
            <a:r>
              <a:rPr lang="en-US" i="1" dirty="0" smtClean="0"/>
              <a:t>Human </a:t>
            </a:r>
            <a:r>
              <a:rPr lang="en-US" i="1" dirty="0"/>
              <a:t>H</a:t>
            </a:r>
            <a:r>
              <a:rPr lang="en-US" i="1" dirty="0" smtClean="0"/>
              <a:t>eart</a:t>
            </a:r>
            <a:r>
              <a:rPr lang="en-US" dirty="0" smtClean="0"/>
              <a:t> (2020),</a:t>
            </a:r>
            <a:r>
              <a:rPr lang="en-AU" dirty="0"/>
              <a:t>t</a:t>
            </a:r>
            <a:r>
              <a:rPr lang="en-AU" dirty="0" smtClean="0"/>
              <a:t>he </a:t>
            </a:r>
            <a:r>
              <a:rPr lang="en-AU" dirty="0"/>
              <a:t>heart is housed in the left side of the </a:t>
            </a:r>
            <a:r>
              <a:rPr lang="en-AU" dirty="0">
                <a:solidFill>
                  <a:srgbClr val="FFFF00"/>
                </a:solidFill>
              </a:rPr>
              <a:t>thoracic cavity </a:t>
            </a:r>
            <a:r>
              <a:rPr lang="en-AU" dirty="0"/>
              <a:t>between the two lungs and behind the left of the sternum which is also known as </a:t>
            </a:r>
            <a:r>
              <a:rPr lang="en-AU" u="sng" dirty="0"/>
              <a:t>breastbone</a:t>
            </a:r>
            <a:r>
              <a:rPr lang="en-AU" dirty="0"/>
              <a:t>.</a:t>
            </a:r>
          </a:p>
          <a:p>
            <a:pPr algn="l">
              <a:buFont typeface="Wingdings" panose="05000000000000000000" pitchFamily="2" charset="2"/>
              <a:buChar char="v"/>
            </a:pPr>
            <a:r>
              <a:rPr lang="en-AU" dirty="0"/>
              <a:t>It is enclosed in </a:t>
            </a:r>
            <a:r>
              <a:rPr lang="en-AU" dirty="0">
                <a:solidFill>
                  <a:srgbClr val="FFFF00"/>
                </a:solidFill>
              </a:rPr>
              <a:t>pericardium</a:t>
            </a:r>
            <a:r>
              <a:rPr lang="en-AU" dirty="0"/>
              <a:t>, a double-layered </a:t>
            </a:r>
            <a:r>
              <a:rPr lang="en-AU" dirty="0" smtClean="0"/>
              <a:t>sac.</a:t>
            </a:r>
            <a:endParaRPr lang="en-AU" dirty="0"/>
          </a:p>
          <a:p>
            <a:pPr algn="l">
              <a:buFont typeface="Wingdings" panose="05000000000000000000" pitchFamily="2" charset="2"/>
              <a:buChar char="v"/>
            </a:pPr>
            <a:r>
              <a:rPr lang="en-AU" dirty="0"/>
              <a:t>The lowest part lies on the diaphragm.</a:t>
            </a: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20" t="20631" r="41591" b="4412"/>
          <a:stretch/>
        </p:blipFill>
        <p:spPr>
          <a:xfrm>
            <a:off x="881832" y="2555310"/>
            <a:ext cx="2901029" cy="3203047"/>
          </a:xfrm>
        </p:spPr>
      </p:pic>
    </p:spTree>
    <p:extLst>
      <p:ext uri="{BB962C8B-B14F-4D97-AF65-F5344CB8AC3E}">
        <p14:creationId xmlns:p14="http://schemas.microsoft.com/office/powerpoint/2010/main" val="3773664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5" presetClass="emph" presetSubtype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33" dur="indefinite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817" y="634131"/>
            <a:ext cx="2279373" cy="1095277"/>
          </a:xfrm>
        </p:spPr>
        <p:txBody>
          <a:bodyPr/>
          <a:lstStyle/>
          <a:p>
            <a:r>
              <a:rPr lang="en-US" dirty="0" smtClean="0"/>
              <a:t>Anatomy </a:t>
            </a:r>
            <a:r>
              <a:rPr lang="en-US" dirty="0"/>
              <a:t>of the Heart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00000" y="977031"/>
            <a:ext cx="7875719" cy="5223354"/>
          </a:xfrm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 marL="1371600" indent="-571500" algn="l">
              <a:buFont typeface="Wingdings" pitchFamily="2" charset="2"/>
              <a:buChar char="v"/>
            </a:pPr>
            <a:r>
              <a:rPr lang="en-US" dirty="0"/>
              <a:t>The heart is made up of tough muscles called </a:t>
            </a:r>
            <a:r>
              <a:rPr lang="en-US" dirty="0">
                <a:solidFill>
                  <a:srgbClr val="FFFF00"/>
                </a:solidFill>
              </a:rPr>
              <a:t>Cardiac muscle </a:t>
            </a:r>
            <a:r>
              <a:rPr lang="en-US" dirty="0"/>
              <a:t>also known as </a:t>
            </a:r>
            <a:r>
              <a:rPr lang="en-US" u="sng" dirty="0"/>
              <a:t>myocardium</a:t>
            </a:r>
            <a:r>
              <a:rPr lang="en-US" dirty="0"/>
              <a:t> that does not tire. </a:t>
            </a:r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/>
              <a:t>It has </a:t>
            </a:r>
            <a:r>
              <a:rPr lang="en-US" b="1" u="sng" dirty="0"/>
              <a:t>four chambers</a:t>
            </a:r>
            <a:r>
              <a:rPr lang="en-US" dirty="0"/>
              <a:t>. The upper are the </a:t>
            </a:r>
            <a:r>
              <a:rPr lang="en-US" u="sng" dirty="0"/>
              <a:t>atria</a:t>
            </a:r>
            <a:r>
              <a:rPr lang="en-US" dirty="0"/>
              <a:t> while the lower are </a:t>
            </a:r>
            <a:r>
              <a:rPr lang="en-US" u="sng" dirty="0" smtClean="0"/>
              <a:t>ventricles</a:t>
            </a:r>
            <a:r>
              <a:rPr lang="en-US" dirty="0"/>
              <a:t> (Hoffman, 2009</a:t>
            </a:r>
            <a:r>
              <a:rPr lang="en-US" dirty="0" smtClean="0"/>
              <a:t>). </a:t>
            </a:r>
            <a:endParaRPr lang="en-US" dirty="0"/>
          </a:p>
          <a:p>
            <a:pPr marL="1371600" indent="-571500" algn="l">
              <a:buFont typeface="Wingdings" pitchFamily="2" charset="2"/>
              <a:buChar char="v"/>
            </a:pPr>
            <a:r>
              <a:rPr lang="en-US" dirty="0"/>
              <a:t>It has valves that regulates the flow of blood by preventing backflow. </a:t>
            </a:r>
          </a:p>
          <a:p>
            <a:pPr marL="1371600" indent="-571500" algn="l">
              <a:buFont typeface="Wingdings" pitchFamily="2" charset="2"/>
              <a:buChar char="v"/>
            </a:pPr>
            <a:endParaRPr lang="en-US" dirty="0"/>
          </a:p>
          <a:p>
            <a:pPr marL="1371600" indent="-571500" algn="l">
              <a:buFont typeface="Wingdings" pitchFamily="2" charset="2"/>
              <a:buChar char="v"/>
            </a:pP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05"/>
          <a:stretch/>
        </p:blipFill>
        <p:spPr>
          <a:xfrm>
            <a:off x="400833" y="2304001"/>
            <a:ext cx="3509421" cy="3082192"/>
          </a:xfrm>
        </p:spPr>
      </p:pic>
    </p:spTree>
    <p:extLst>
      <p:ext uri="{BB962C8B-B14F-4D97-AF65-F5344CB8AC3E}">
        <p14:creationId xmlns:p14="http://schemas.microsoft.com/office/powerpoint/2010/main" val="682716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8707" y="289560"/>
            <a:ext cx="2279373" cy="1463040"/>
          </a:xfrm>
        </p:spPr>
        <p:txBody>
          <a:bodyPr/>
          <a:lstStyle/>
          <a:p>
            <a:r>
              <a:rPr lang="af-ZA" b="1" dirty="0"/>
              <a:t>Chambers of the Heart</a:t>
            </a:r>
            <a:br>
              <a:rPr lang="af-ZA" b="1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446739" y="609600"/>
            <a:ext cx="6998501" cy="5516880"/>
          </a:xfrm>
        </p:spPr>
        <p:txBody>
          <a:bodyPr>
            <a:normAutofit fontScale="85000" lnSpcReduction="20000"/>
          </a:bodyPr>
          <a:lstStyle/>
          <a:p>
            <a:pPr marL="1028700" indent="-571500" algn="l">
              <a:buFont typeface="Wingdings" pitchFamily="2" charset="2"/>
              <a:buChar char="v"/>
            </a:pPr>
            <a:r>
              <a:rPr lang="en-US" dirty="0"/>
              <a:t>The right atrium gets the </a:t>
            </a:r>
            <a:r>
              <a:rPr lang="en-US" u="sng" dirty="0"/>
              <a:t>deoxygenated</a:t>
            </a:r>
            <a:r>
              <a:rPr lang="en-US" dirty="0"/>
              <a:t> blood from all parts of the body through vein.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/>
              <a:t>It then pumps the blood into the right ventricle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/>
              <a:t>The right ventricle pumps the blood to the </a:t>
            </a:r>
            <a:r>
              <a:rPr lang="en-US" u="sng" dirty="0"/>
              <a:t>lungs 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i="1" dirty="0"/>
              <a:t>In the rungs, the blood is loaded with oxygen and pumped back into the left atrium</a:t>
            </a:r>
          </a:p>
          <a:p>
            <a:pPr marL="1028700" indent="-571500" algn="l">
              <a:buFont typeface="Wingdings" pitchFamily="2" charset="2"/>
              <a:buChar char="v"/>
            </a:pPr>
            <a:r>
              <a:rPr lang="en-US" dirty="0"/>
              <a:t>The </a:t>
            </a:r>
            <a:r>
              <a:rPr lang="en-US" b="1" dirty="0"/>
              <a:t>oxygenated blood </a:t>
            </a:r>
            <a:r>
              <a:rPr lang="en-US" dirty="0"/>
              <a:t>is then pumped into the left ventricle, which is the strongest chamber, where it is pumped back into the body. 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350"/>
          <a:stretch/>
        </p:blipFill>
        <p:spPr>
          <a:xfrm>
            <a:off x="212942" y="2304000"/>
            <a:ext cx="4496844" cy="3454357"/>
          </a:xfrm>
        </p:spPr>
      </p:pic>
    </p:spTree>
    <p:extLst>
      <p:ext uri="{BB962C8B-B14F-4D97-AF65-F5344CB8AC3E}">
        <p14:creationId xmlns:p14="http://schemas.microsoft.com/office/powerpoint/2010/main" val="115238332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Types of cells and tissues in heart</a:t>
            </a:r>
            <a:r>
              <a:rPr lang="af-ZA" b="1" dirty="0"/>
              <a:t/>
            </a:r>
            <a:br>
              <a:rPr lang="af-ZA" b="1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584526" y="776614"/>
            <a:ext cx="6613533" cy="2864845"/>
          </a:xfrm>
        </p:spPr>
        <p:txBody>
          <a:bodyPr>
            <a:normAutofit/>
          </a:bodyPr>
          <a:lstStyle/>
          <a:p>
            <a:pPr marL="800100" indent="-571500" algn="l">
              <a:buFont typeface="Wingdings" pitchFamily="2" charset="2"/>
              <a:buChar char="v"/>
            </a:pPr>
            <a:r>
              <a:rPr lang="en-US" dirty="0"/>
              <a:t>The heart is made up of </a:t>
            </a:r>
            <a:r>
              <a:rPr lang="en-US" dirty="0">
                <a:solidFill>
                  <a:srgbClr val="FFFF00"/>
                </a:solidFill>
              </a:rPr>
              <a:t>cardiac </a:t>
            </a:r>
            <a:r>
              <a:rPr lang="en-US" dirty="0" smtClean="0">
                <a:solidFill>
                  <a:srgbClr val="FFFF00"/>
                </a:solidFill>
              </a:rPr>
              <a:t>muscles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 smtClean="0"/>
              <a:t>It </a:t>
            </a:r>
            <a:r>
              <a:rPr lang="en-US" dirty="0"/>
              <a:t>is the only organ that has such tissue which ensure that it does not </a:t>
            </a:r>
            <a:r>
              <a:rPr lang="en-US" b="1" i="1" dirty="0"/>
              <a:t>get tired</a:t>
            </a:r>
            <a:r>
              <a:rPr lang="en-US" dirty="0"/>
              <a:t>. </a:t>
            </a:r>
            <a:endParaRPr lang="en-US" dirty="0" smtClean="0"/>
          </a:p>
        </p:txBody>
      </p:sp>
      <p:pic>
        <p:nvPicPr>
          <p:cNvPr id="7" name="Picture Placeholder 6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6" r="6180"/>
          <a:stretch/>
        </p:blipFill>
        <p:spPr>
          <a:xfrm>
            <a:off x="911399" y="2548507"/>
            <a:ext cx="3264362" cy="3041309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3874301"/>
            <a:ext cx="6191487" cy="1884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587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4" presetClass="emph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34" presetClass="emph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22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23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4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25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26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39187" y="911808"/>
            <a:ext cx="2279373" cy="1420243"/>
          </a:xfrm>
        </p:spPr>
        <p:txBody>
          <a:bodyPr>
            <a:normAutofit fontScale="90000"/>
          </a:bodyPr>
          <a:lstStyle/>
          <a:p>
            <a:r>
              <a:rPr lang="af-ZA" b="1" dirty="0"/>
              <a:t>Nurves and Blood Vessels </a:t>
            </a:r>
            <a:r>
              <a:rPr lang="af-ZA" b="1" dirty="0" smtClean="0"/>
              <a:t>in the Heart </a:t>
            </a:r>
            <a:r>
              <a:rPr lang="af-ZA" b="1" dirty="0"/>
              <a:t/>
            </a:r>
            <a:br>
              <a:rPr lang="af-ZA" b="1" dirty="0"/>
            </a:b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688080" y="746760"/>
            <a:ext cx="7741919" cy="5257800"/>
          </a:xfrm>
        </p:spPr>
        <p:txBody>
          <a:bodyPr>
            <a:normAutofit fontScale="77500" lnSpcReduction="20000"/>
          </a:bodyPr>
          <a:lstStyle/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The heart is supplied with oxygenated blood by numerous network of </a:t>
            </a:r>
            <a:r>
              <a:rPr lang="en-AU" b="1" dirty="0"/>
              <a:t>coronary arteries.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/>
              <a:t>The  heart </a:t>
            </a:r>
            <a:r>
              <a:rPr lang="en-AU" dirty="0"/>
              <a:t>is also supplied with a network of nerve which govern</a:t>
            </a:r>
            <a:r>
              <a:rPr lang="en-AU" dirty="0">
                <a:solidFill>
                  <a:srgbClr val="FFFF00"/>
                </a:solidFill>
              </a:rPr>
              <a:t> relaxation and contracting</a:t>
            </a:r>
            <a:r>
              <a:rPr lang="en-AU" dirty="0"/>
              <a:t> of the heart tissues.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This nerve are the </a:t>
            </a:r>
            <a:r>
              <a:rPr lang="en-AU" u="sng" dirty="0"/>
              <a:t>sympathetic</a:t>
            </a:r>
            <a:r>
              <a:rPr lang="en-AU" dirty="0"/>
              <a:t> and </a:t>
            </a:r>
            <a:r>
              <a:rPr lang="af-ZA" u="sng" dirty="0"/>
              <a:t>parasympathetic</a:t>
            </a:r>
            <a:r>
              <a:rPr lang="af-ZA" dirty="0"/>
              <a:t> nurveous </a:t>
            </a:r>
            <a:r>
              <a:rPr lang="af-ZA" dirty="0" smtClean="0"/>
              <a:t>system</a:t>
            </a:r>
            <a:r>
              <a:rPr lang="en-US" dirty="0"/>
              <a:t> (Hoffman, 2009)</a:t>
            </a:r>
            <a:r>
              <a:rPr lang="af-ZA" dirty="0" smtClean="0"/>
              <a:t>. </a:t>
            </a:r>
            <a:endParaRPr lang="af-ZA" dirty="0"/>
          </a:p>
          <a:p>
            <a:pPr marL="800100" indent="-571500" algn="l">
              <a:buFont typeface="Wingdings" pitchFamily="2" charset="2"/>
              <a:buChar char="v"/>
            </a:pPr>
            <a:r>
              <a:rPr lang="en-AU" b="1" dirty="0"/>
              <a:t>Sympathetic speeds up </a:t>
            </a:r>
            <a:r>
              <a:rPr lang="en-AU" dirty="0"/>
              <a:t>the heart beat rate while </a:t>
            </a:r>
            <a:r>
              <a:rPr lang="af-ZA" b="1" dirty="0"/>
              <a:t>parasympathetic </a:t>
            </a:r>
            <a:r>
              <a:rPr lang="af-ZA" b="1" u="sng" dirty="0"/>
              <a:t>slows it</a:t>
            </a:r>
            <a:r>
              <a:rPr lang="af-ZA" dirty="0"/>
              <a:t>.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af-ZA" dirty="0"/>
              <a:t>The two system are said to be antagonistic in nature since their fuction is an opposite of the other. </a:t>
            </a:r>
            <a:endParaRPr lang="en-AU" dirty="0"/>
          </a:p>
          <a:p>
            <a:pPr marL="800100" indent="-571500" algn="l">
              <a:buFont typeface="Wingdings" pitchFamily="2" charset="2"/>
              <a:buChar char="v"/>
            </a:pPr>
            <a:endParaRPr lang="en-US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1172817" y="2332051"/>
            <a:ext cx="2279373" cy="18586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  <a:defRPr sz="3200" b="0" i="0" u="none" strike="noStrike" cap="none">
                <a:solidFill>
                  <a:schemeClr val="lt1"/>
                </a:solidFill>
                <a:latin typeface="Garamond"/>
                <a:ea typeface="Garamond"/>
                <a:cs typeface="Garamond"/>
                <a:sym typeface="Garamond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pic>
        <p:nvPicPr>
          <p:cNvPr id="2050" name="Picture 2" descr="Coronary arteries and cardiac veins: Anatomy and branches | Kenhub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208"/>
          <a:stretch/>
        </p:blipFill>
        <p:spPr bwMode="auto">
          <a:xfrm>
            <a:off x="959874" y="2359963"/>
            <a:ext cx="2898142" cy="330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3953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1" dur="2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213691"/>
            <a:ext cx="2279373" cy="1858617"/>
          </a:xfrm>
        </p:spPr>
        <p:txBody>
          <a:bodyPr>
            <a:noAutofit/>
          </a:bodyPr>
          <a:lstStyle/>
          <a:p>
            <a:r>
              <a:rPr lang="af-ZA" sz="2800" b="1" dirty="0"/>
              <a:t>Heart Walls</a:t>
            </a:r>
            <a:r>
              <a:rPr lang="af-ZA" sz="2400" b="1" dirty="0"/>
              <a:t/>
            </a:r>
            <a:br>
              <a:rPr lang="af-ZA" sz="2400" b="1" dirty="0"/>
            </a:br>
            <a:endParaRPr lang="en-US" sz="24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283901" y="1066800"/>
            <a:ext cx="6619049" cy="5120640"/>
          </a:xfrm>
        </p:spPr>
        <p:txBody>
          <a:bodyPr>
            <a:normAutofit fontScale="92500" lnSpcReduction="20000"/>
          </a:bodyPr>
          <a:lstStyle/>
          <a:p>
            <a:pPr marL="800100" indent="-571500" algn="l">
              <a:buFont typeface="Wingdings" pitchFamily="2" charset="2"/>
              <a:buChar char="v"/>
            </a:pPr>
            <a:r>
              <a:rPr lang="en-US" dirty="0"/>
              <a:t>The heart walls are made up of strong </a:t>
            </a:r>
            <a:r>
              <a:rPr lang="en-US" dirty="0">
                <a:solidFill>
                  <a:srgbClr val="FFFF00"/>
                </a:solidFill>
              </a:rPr>
              <a:t>cardiac muscles</a:t>
            </a:r>
            <a:r>
              <a:rPr lang="en-US" dirty="0"/>
              <a:t>.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/>
              <a:t>They wall is made up of three layers</a:t>
            </a:r>
          </a:p>
          <a:p>
            <a:pPr marL="1543050" lvl="2" indent="-400050">
              <a:buFont typeface="+mj-lt"/>
              <a:buAutoNum type="romanUcPeriod"/>
            </a:pPr>
            <a:r>
              <a:rPr lang="en-US" b="1" dirty="0" smtClean="0"/>
              <a:t>Epicedium,</a:t>
            </a:r>
            <a:r>
              <a:rPr lang="en-US" b="1" dirty="0"/>
              <a:t> (outer layer)</a:t>
            </a:r>
          </a:p>
          <a:p>
            <a:pPr marL="1543050" lvl="2" indent="-400050">
              <a:buFont typeface="+mj-lt"/>
              <a:buAutoNum type="romanUcPeriod"/>
            </a:pPr>
            <a:r>
              <a:rPr lang="en-US" b="1" dirty="0"/>
              <a:t>Myocardium (middle layer)</a:t>
            </a:r>
          </a:p>
          <a:p>
            <a:pPr marL="1543050" lvl="2" indent="-400050">
              <a:buFont typeface="+mj-lt"/>
              <a:buAutoNum type="romanUcPeriod"/>
            </a:pPr>
            <a:r>
              <a:rPr lang="en-US" b="1" dirty="0"/>
              <a:t>Endocardium (inner layer</a:t>
            </a:r>
            <a:r>
              <a:rPr lang="en-US" dirty="0"/>
              <a:t>)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/>
              <a:t>Both the </a:t>
            </a:r>
            <a:r>
              <a:rPr lang="en-US" dirty="0" smtClean="0"/>
              <a:t>Epicedium </a:t>
            </a:r>
            <a:r>
              <a:rPr lang="en-US" dirty="0"/>
              <a:t>and Endocardium are  </a:t>
            </a:r>
            <a:r>
              <a:rPr lang="en-US" dirty="0"/>
              <a:t>slender, </a:t>
            </a:r>
            <a:r>
              <a:rPr lang="en-US" dirty="0" smtClean="0"/>
              <a:t>(Hoffman, 2009)</a:t>
            </a:r>
            <a:r>
              <a:rPr lang="en-US" dirty="0" smtClean="0"/>
              <a:t>.</a:t>
            </a:r>
            <a:endParaRPr lang="en-US" dirty="0"/>
          </a:p>
          <a:p>
            <a:pPr marL="800100" indent="-571500" algn="l">
              <a:buFont typeface="Wingdings" pitchFamily="2" charset="2"/>
              <a:buChar char="v"/>
            </a:pPr>
            <a:r>
              <a:rPr lang="en-US" dirty="0"/>
              <a:t>The Myocardium is very thick forming the bulk of the wall. It is made up of strong cardiac muscles</a:t>
            </a:r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88" t="3626" r="1573" b="-3626"/>
          <a:stretch/>
        </p:blipFill>
        <p:spPr>
          <a:xfrm>
            <a:off x="432644" y="2429260"/>
            <a:ext cx="4083486" cy="3454357"/>
          </a:xfrm>
        </p:spPr>
      </p:pic>
    </p:spTree>
    <p:extLst>
      <p:ext uri="{BB962C8B-B14F-4D97-AF65-F5344CB8AC3E}">
        <p14:creationId xmlns:p14="http://schemas.microsoft.com/office/powerpoint/2010/main" val="1572935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55" dur="2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0000" y="839243"/>
            <a:ext cx="2520000" cy="1051397"/>
          </a:xfrm>
        </p:spPr>
        <p:txBody>
          <a:bodyPr>
            <a:normAutofit/>
          </a:bodyPr>
          <a:lstStyle/>
          <a:p>
            <a:r>
              <a:rPr lang="af-ZA" sz="2800" dirty="0"/>
              <a:t>Functions of the Heart </a:t>
            </a:r>
            <a:endParaRPr lang="en-US" sz="280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870542" y="609600"/>
            <a:ext cx="7361339" cy="5334000"/>
          </a:xfrm>
        </p:spPr>
        <p:txBody>
          <a:bodyPr>
            <a:normAutofit fontScale="85000" lnSpcReduction="20000"/>
          </a:bodyPr>
          <a:lstStyle/>
          <a:p>
            <a:pPr marL="971550" indent="-742950" algn="l">
              <a:buFont typeface="Wingdings" pitchFamily="2" charset="2"/>
              <a:buChar char="v"/>
            </a:pPr>
            <a:r>
              <a:rPr lang="en-US" dirty="0"/>
              <a:t>Heart is the organ that </a:t>
            </a:r>
            <a:r>
              <a:rPr lang="en-US" dirty="0">
                <a:solidFill>
                  <a:srgbClr val="FFFF00"/>
                </a:solidFill>
              </a:rPr>
              <a:t>pumps</a:t>
            </a:r>
            <a:r>
              <a:rPr lang="en-US" dirty="0"/>
              <a:t> blood into all body </a:t>
            </a:r>
            <a:r>
              <a:rPr lang="en-US" dirty="0" smtClean="0"/>
              <a:t>parts (</a:t>
            </a:r>
            <a:r>
              <a:rPr lang="fi-FI" dirty="0"/>
              <a:t>Morita, </a:t>
            </a:r>
            <a:r>
              <a:rPr lang="fi-FI" dirty="0" smtClean="0"/>
              <a:t>Seidman</a:t>
            </a:r>
            <a:r>
              <a:rPr lang="fi-FI" dirty="0"/>
              <a:t>, </a:t>
            </a:r>
            <a:r>
              <a:rPr lang="fi-FI" dirty="0" smtClean="0"/>
              <a:t>&amp; Seidman 2005</a:t>
            </a:r>
            <a:r>
              <a:rPr lang="fi-FI" dirty="0"/>
              <a:t>)</a:t>
            </a:r>
            <a:r>
              <a:rPr lang="en-US" dirty="0" smtClean="0"/>
              <a:t>.</a:t>
            </a:r>
            <a:endParaRPr lang="en-US" dirty="0"/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This enable all parts of the body to receive </a:t>
            </a:r>
          </a:p>
          <a:p>
            <a:pPr marL="1543050" lvl="2" indent="-400050">
              <a:buFont typeface="+mj-lt"/>
              <a:buAutoNum type="romanLcPeriod"/>
            </a:pPr>
            <a:r>
              <a:rPr lang="en-US" dirty="0"/>
              <a:t>nutrients,</a:t>
            </a:r>
          </a:p>
          <a:p>
            <a:pPr marL="1543050" lvl="2" indent="-400050">
              <a:buFont typeface="+mj-lt"/>
              <a:buAutoNum type="romanLcPeriod"/>
            </a:pPr>
            <a:r>
              <a:rPr lang="en-US" dirty="0"/>
              <a:t>oxygen and </a:t>
            </a:r>
          </a:p>
          <a:p>
            <a:pPr marL="1543050" lvl="2" indent="-400050">
              <a:buFont typeface="+mj-lt"/>
              <a:buAutoNum type="romanLcPeriod"/>
            </a:pPr>
            <a:r>
              <a:rPr lang="en-US" dirty="0"/>
              <a:t>hormones</a:t>
            </a:r>
            <a:endParaRPr lang="en-US" dirty="0" smtClean="0"/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 smtClean="0"/>
              <a:t>The </a:t>
            </a:r>
            <a:r>
              <a:rPr lang="en-US" dirty="0"/>
              <a:t>system also enable to transport body waste to </a:t>
            </a:r>
            <a:r>
              <a:rPr lang="en-US" b="1" dirty="0">
                <a:solidFill>
                  <a:srgbClr val="FFFF00"/>
                </a:solidFill>
              </a:rPr>
              <a:t>excretory organ </a:t>
            </a:r>
            <a:r>
              <a:rPr lang="en-US" dirty="0"/>
              <a:t>in order for them to be excreted from the body.  </a:t>
            </a:r>
          </a:p>
          <a:p>
            <a:pPr marL="971550" indent="-742950" algn="l">
              <a:buFont typeface="Wingdings" pitchFamily="2" charset="2"/>
              <a:buChar char="v"/>
            </a:pPr>
            <a:r>
              <a:rPr lang="en-US" dirty="0"/>
              <a:t>It receive deoxygenated blood(without oxygen)from the body organs and pump it into the lungs for it to be supplied with oxygen. </a:t>
            </a:r>
          </a:p>
          <a:p>
            <a:pPr marL="971550" indent="-742950" algn="l">
              <a:buFont typeface="Wingdings" pitchFamily="2" charset="2"/>
              <a:buChar char="v"/>
            </a:pPr>
            <a:endParaRPr lang="en-US" dirty="0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971" t="64568" r="63279" b="8598"/>
          <a:stretch/>
        </p:blipFill>
        <p:spPr>
          <a:xfrm>
            <a:off x="553907" y="2956145"/>
            <a:ext cx="3504916" cy="2542782"/>
          </a:xfrm>
        </p:spPr>
      </p:pic>
    </p:spTree>
    <p:extLst>
      <p:ext uri="{BB962C8B-B14F-4D97-AF65-F5344CB8AC3E}">
        <p14:creationId xmlns:p14="http://schemas.microsoft.com/office/powerpoint/2010/main" val="57794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dirty="0"/>
              <a:t>How heart maintain </a:t>
            </a:r>
            <a:r>
              <a:rPr lang="af-ZA" dirty="0"/>
              <a:t>homeostasis</a:t>
            </a:r>
            <a:endParaRPr lang="en-US" dirty="0"/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989" t="20220" r="7037"/>
          <a:stretch/>
        </p:blipFill>
        <p:spPr>
          <a:xfrm>
            <a:off x="1058516" y="2425700"/>
            <a:ext cx="2548283" cy="3272056"/>
          </a:xfr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868680"/>
            <a:ext cx="6529387" cy="4998720"/>
          </a:xfrm>
        </p:spPr>
        <p:txBody>
          <a:bodyPr>
            <a:normAutofit fontScale="77500" lnSpcReduction="20000"/>
          </a:bodyPr>
          <a:lstStyle/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The heart is responsible in ensuring a balance between </a:t>
            </a:r>
            <a:r>
              <a:rPr lang="en-AU" u="sng" dirty="0"/>
              <a:t>carbon dioxide and oxygen in the body.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When there is an accumulation of </a:t>
            </a:r>
            <a:r>
              <a:rPr lang="en-AU" dirty="0">
                <a:solidFill>
                  <a:srgbClr val="FFFF00"/>
                </a:solidFill>
              </a:rPr>
              <a:t>carbon dioxide </a:t>
            </a:r>
            <a:r>
              <a:rPr lang="en-AU" dirty="0"/>
              <a:t>in the body, the heart respond by increasing heartbeat thus increasing rate of removal of the </a:t>
            </a:r>
            <a:r>
              <a:rPr lang="en-AU" dirty="0"/>
              <a:t>waste, </a:t>
            </a:r>
            <a:r>
              <a:rPr lang="en-AU" dirty="0" smtClean="0"/>
              <a:t>(Newman, 2020)</a:t>
            </a:r>
            <a:r>
              <a:rPr lang="en-US" dirty="0" smtClean="0"/>
              <a:t>.</a:t>
            </a:r>
            <a:endParaRPr lang="en-AU" dirty="0"/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The opposite also occur.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/>
              <a:t>This ensure that the there is a constant supply of oxygen in body cell which preventing homeostatic imbalance.</a:t>
            </a:r>
          </a:p>
          <a:p>
            <a:pPr marL="800100" indent="-571500" algn="l">
              <a:buFont typeface="Wingdings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93622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Heart Diseases</a:t>
            </a:r>
          </a:p>
        </p:txBody>
      </p:sp>
      <p:pic>
        <p:nvPicPr>
          <p:cNvPr id="5" name="Picture Placeholder 4"/>
          <p:cNvPicPr>
            <a:picLocks noGrp="1" noChangeAspect="1"/>
          </p:cNvPicPr>
          <p:nvPr>
            <p:ph type="pic" idx="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67" r="57"/>
          <a:stretch/>
        </p:blipFill>
        <p:spPr>
          <a:xfrm>
            <a:off x="638040" y="2304000"/>
            <a:ext cx="3070360" cy="3454357"/>
          </a:xfrm>
        </p:spPr>
      </p:pic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4373563" y="822961"/>
            <a:ext cx="6529387" cy="4568190"/>
          </a:xfrm>
        </p:spPr>
        <p:txBody>
          <a:bodyPr>
            <a:normAutofit fontScale="62500" lnSpcReduction="20000"/>
          </a:bodyPr>
          <a:lstStyle/>
          <a:p>
            <a:pPr marL="228600" indent="0" algn="l"/>
            <a:r>
              <a:rPr lang="af-ZA" dirty="0" smtClean="0">
                <a:solidFill>
                  <a:schemeClr val="bg1"/>
                </a:solidFill>
              </a:rPr>
              <a:t>There are numerous heart deseases that </a:t>
            </a:r>
            <a:r>
              <a:rPr lang="af-ZA" dirty="0">
                <a:solidFill>
                  <a:schemeClr val="bg1"/>
                </a:solidFill>
              </a:rPr>
              <a:t>includes (</a:t>
            </a:r>
            <a:r>
              <a:rPr lang="af-ZA" dirty="0" smtClean="0">
                <a:solidFill>
                  <a:schemeClr val="bg1"/>
                </a:solidFill>
              </a:rPr>
              <a:t>Litviňuková et al 2020).</a:t>
            </a:r>
            <a:endParaRPr lang="af-ZA" dirty="0" smtClean="0">
              <a:solidFill>
                <a:schemeClr val="bg1"/>
              </a:solidFill>
            </a:endParaRPr>
          </a:p>
          <a:p>
            <a:pPr marL="800100" indent="-571500" algn="l">
              <a:buFont typeface="Wingdings" pitchFamily="2" charset="2"/>
              <a:buChar char="v"/>
            </a:pPr>
            <a:r>
              <a:rPr lang="af-ZA" dirty="0" smtClean="0">
                <a:solidFill>
                  <a:schemeClr val="bg1"/>
                </a:solidFill>
              </a:rPr>
              <a:t>Coronary </a:t>
            </a:r>
            <a:r>
              <a:rPr lang="af-ZA" dirty="0">
                <a:solidFill>
                  <a:schemeClr val="bg1"/>
                </a:solidFill>
              </a:rPr>
              <a:t>artery </a:t>
            </a:r>
            <a:r>
              <a:rPr lang="af-ZA" dirty="0" smtClean="0">
                <a:solidFill>
                  <a:schemeClr val="bg1"/>
                </a:solidFill>
              </a:rPr>
              <a:t>disease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>
                <a:solidFill>
                  <a:schemeClr val="bg1"/>
                </a:solidFill>
              </a:rPr>
              <a:t>Unstable </a:t>
            </a:r>
            <a:r>
              <a:rPr lang="en-AU" dirty="0">
                <a:solidFill>
                  <a:schemeClr val="bg1"/>
                </a:solidFill>
              </a:rPr>
              <a:t>Enigma Pectoris.  </a:t>
            </a:r>
            <a:endParaRPr lang="en-AU" dirty="0" smtClean="0">
              <a:solidFill>
                <a:schemeClr val="bg1"/>
              </a:solidFill>
            </a:endParaRP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>
                <a:solidFill>
                  <a:schemeClr val="bg1"/>
                </a:solidFill>
              </a:rPr>
              <a:t>Heart attack.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>
                <a:solidFill>
                  <a:schemeClr val="bg1"/>
                </a:solidFill>
              </a:rPr>
              <a:t>Congestive </a:t>
            </a:r>
            <a:r>
              <a:rPr lang="en-AU" dirty="0">
                <a:solidFill>
                  <a:schemeClr val="bg1"/>
                </a:solidFill>
              </a:rPr>
              <a:t>heart failure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>
                <a:solidFill>
                  <a:schemeClr val="bg1"/>
                </a:solidFill>
              </a:rPr>
              <a:t>Cardiomyopathy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af-ZA" dirty="0">
                <a:solidFill>
                  <a:schemeClr val="bg1"/>
                </a:solidFill>
              </a:rPr>
              <a:t>Myocarditis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>
                <a:solidFill>
                  <a:schemeClr val="bg1"/>
                </a:solidFill>
              </a:rPr>
              <a:t>Pericarditis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>
                <a:solidFill>
                  <a:schemeClr val="bg1"/>
                </a:solidFill>
              </a:rPr>
              <a:t>Atrial </a:t>
            </a:r>
            <a:r>
              <a:rPr lang="en-AU" dirty="0">
                <a:solidFill>
                  <a:schemeClr val="bg1"/>
                </a:solidFill>
              </a:rPr>
              <a:t>fibrillation </a:t>
            </a:r>
          </a:p>
          <a:p>
            <a:pPr marL="800100" indent="-571500" algn="l">
              <a:buFont typeface="Wingdings" pitchFamily="2" charset="2"/>
              <a:buChar char="v"/>
            </a:pPr>
            <a:r>
              <a:rPr lang="en-AU" dirty="0" smtClean="0">
                <a:solidFill>
                  <a:schemeClr val="bg1"/>
                </a:solidFill>
              </a:rPr>
              <a:t>Cardiac </a:t>
            </a:r>
            <a:r>
              <a:rPr lang="en-AU" dirty="0">
                <a:solidFill>
                  <a:schemeClr val="bg1"/>
                </a:solidFill>
              </a:rPr>
              <a:t>arrest </a:t>
            </a:r>
          </a:p>
          <a:p>
            <a:r>
              <a:rPr lang="en-US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4325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5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0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5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5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5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0"/>
          <p:cNvSpPr txBox="1">
            <a:spLocks noGrp="1"/>
          </p:cNvSpPr>
          <p:nvPr>
            <p:ph type="ctrTitle"/>
          </p:nvPr>
        </p:nvSpPr>
        <p:spPr>
          <a:xfrm>
            <a:off x="4512000" y="924339"/>
            <a:ext cx="3168000" cy="26951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rmAutofit/>
          </a:bodyPr>
          <a:lstStyle/>
          <a:p>
            <a:pPr marL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Garamond"/>
              <a:buNone/>
            </a:pPr>
            <a:endParaRPr sz="3600" dirty="0"/>
          </a:p>
        </p:txBody>
      </p:sp>
      <p:pic>
        <p:nvPicPr>
          <p:cNvPr id="344" name="Google Shape;344;p20" descr="Person overlooking the horizon from the top of a mountain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t="9324" b="9324"/>
          <a:stretch/>
        </p:blipFill>
        <p:spPr>
          <a:xfrm>
            <a:off x="0" y="0"/>
            <a:ext cx="12192000" cy="68580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5" name="Google Shape;345;p20"/>
          <p:cNvSpPr txBox="1">
            <a:spLocks noGrp="1"/>
          </p:cNvSpPr>
          <p:nvPr>
            <p:ph type="subTitle" idx="1"/>
          </p:nvPr>
        </p:nvSpPr>
        <p:spPr>
          <a:xfrm>
            <a:off x="4512000" y="5166704"/>
            <a:ext cx="3168000" cy="766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r>
              <a:rPr lang="en-IN" dirty="0"/>
              <a:t>Thank You</a:t>
            </a:r>
            <a:endParaRPr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 dir="u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21"/>
          <p:cNvSpPr txBox="1">
            <a:spLocks noGrp="1"/>
          </p:cNvSpPr>
          <p:nvPr>
            <p:ph type="title"/>
          </p:nvPr>
        </p:nvSpPr>
        <p:spPr>
          <a:xfrm>
            <a:off x="1172817" y="812987"/>
            <a:ext cx="2279373" cy="7262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Garamond"/>
              <a:buNone/>
            </a:pPr>
            <a:r>
              <a:rPr lang="en-IN" dirty="0"/>
              <a:t>References</a:t>
            </a:r>
            <a:endParaRPr dirty="0"/>
          </a:p>
        </p:txBody>
      </p:sp>
      <p:sp>
        <p:nvSpPr>
          <p:cNvPr id="352" name="Google Shape;352;p21"/>
          <p:cNvSpPr txBox="1">
            <a:spLocks noGrp="1"/>
          </p:cNvSpPr>
          <p:nvPr>
            <p:ph type="body" idx="1"/>
          </p:nvPr>
        </p:nvSpPr>
        <p:spPr>
          <a:xfrm>
            <a:off x="4108361" y="685800"/>
            <a:ext cx="7044743" cy="54711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-457200" algn="l">
              <a:lnSpc>
                <a:spcPct val="80000"/>
              </a:lnSpc>
              <a:spcBef>
                <a:spcPts val="0"/>
              </a:spcBef>
              <a:buSzPts val="2664"/>
            </a:pPr>
            <a:r>
              <a:rPr lang="en-US" sz="3200" dirty="0" smtClean="0"/>
              <a:t>.</a:t>
            </a:r>
            <a:endParaRPr sz="3330" dirty="0"/>
          </a:p>
        </p:txBody>
      </p:sp>
      <p:pic>
        <p:nvPicPr>
          <p:cNvPr id="353" name="Google Shape;353;p21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>
            <a:alphaModFix/>
          </a:blip>
          <a:srcRect l="29475" r="29475"/>
          <a:stretch/>
        </p:blipFill>
        <p:spPr>
          <a:xfrm>
            <a:off x="1080000" y="2304000"/>
            <a:ext cx="2520000" cy="345435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3695699" y="728980"/>
            <a:ext cx="7696201" cy="5324535"/>
          </a:xfrm>
          <a:prstGeom prst="rect">
            <a:avLst/>
          </a:prstGeom>
          <a:solidFill>
            <a:schemeClr val="tx2"/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Anatomy 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of the Human Heart. (2020, August 4). </a:t>
            </a:r>
            <a:r>
              <a:rPr lang="en-US" sz="2000" i="1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Physiopedia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Retrieved 09:39, December 10, 2020 from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www.physio-pedia.com/index.php?title=Anatomy_of_the_Human_Heart&amp;oldid=245350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Hoffman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,, M. D. (2009, June 30). 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heart (Human anatomy): Picture, definition, location in the body, and heart problems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WebMD.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https://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5"/>
              </a:rPr>
              <a:t>www.webmd.com/heart/picture-of-the-heart#1</a:t>
            </a:r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Litviňuková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M., Talavera-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López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C.,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Maatz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H.,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Reichart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D., Worth, C. L., Lindberg, E. L., ... &amp;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Nadelmann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E. R. (2020). Cells of the adult human heart. 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Nature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1-10.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Morita, H.,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Seidman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J., &amp; </a:t>
            </a:r>
            <a:r>
              <a:rPr lang="en-US" sz="20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Seidman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C. E. (2005). Genetic causes of human heart failure. 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Journal of clinical investigation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115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(3), 518-526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342900" indent="-342900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Newman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 T. </a:t>
            </a:r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(2020).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en-US" sz="20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The heart: Anatomy, physiology, and function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Medical and health information. </a:t>
            </a:r>
            <a:r>
              <a:rPr lang="en-US" sz="20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https://www.medicalnewstoday.com/articles/320565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+mj-lt"/>
              <a:buAutoNum type="arabicPeriod"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321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MS-Theme-Water">
      <a:dk1>
        <a:srgbClr val="000000"/>
      </a:dk1>
      <a:lt1>
        <a:srgbClr val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490</Words>
  <Application>Microsoft Office PowerPoint</Application>
  <PresentationFormat>Custom</PresentationFormat>
  <Paragraphs>72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Garamond</vt:lpstr>
      <vt:lpstr>Times New Roman</vt:lpstr>
      <vt:lpstr>Calibri</vt:lpstr>
      <vt:lpstr>Wingdings</vt:lpstr>
      <vt:lpstr>Office Theme</vt:lpstr>
      <vt:lpstr>The Human Heart</vt:lpstr>
      <vt:lpstr>Heart Location</vt:lpstr>
      <vt:lpstr>Anatomy of the Heart</vt:lpstr>
      <vt:lpstr>Chambers of the Heart </vt:lpstr>
      <vt:lpstr>Types of cells and tissues in heart </vt:lpstr>
      <vt:lpstr>Nurves and Blood Vessels in the Heart  </vt:lpstr>
      <vt:lpstr>Heart Walls </vt:lpstr>
      <vt:lpstr>Functions of the Heart </vt:lpstr>
      <vt:lpstr>How heart maintain homeostasis</vt:lpstr>
      <vt:lpstr>Heart Diseases</vt:lpstr>
      <vt:lpstr>PowerPoint Presentation</vt:lpstr>
      <vt:lpstr>References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Potential Threats to the Global Environment</dc:title>
  <dc:creator>Mrs and Mrs Kamau</dc:creator>
  <cp:lastModifiedBy>Mrs and Mrs Kamau</cp:lastModifiedBy>
  <cp:revision>48</cp:revision>
  <dcterms:created xsi:type="dcterms:W3CDTF">2020-08-31T16:21:48Z</dcterms:created>
  <dcterms:modified xsi:type="dcterms:W3CDTF">2020-12-10T10:02:06Z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